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6"/>
  </p:notesMasterIdLst>
  <p:handoutMasterIdLst>
    <p:handoutMasterId r:id="rId17"/>
  </p:handoutMasterIdLst>
  <p:sldIdLst>
    <p:sldId id="292" r:id="rId5"/>
    <p:sldId id="291" r:id="rId6"/>
    <p:sldId id="294" r:id="rId7"/>
    <p:sldId id="299" r:id="rId8"/>
    <p:sldId id="300" r:id="rId9"/>
    <p:sldId id="307" r:id="rId10"/>
    <p:sldId id="301" r:id="rId11"/>
    <p:sldId id="303" r:id="rId12"/>
    <p:sldId id="305" r:id="rId13"/>
    <p:sldId id="302" r:id="rId14"/>
    <p:sldId id="293" r:id="rId15"/>
  </p:sldIdLst>
  <p:sldSz cx="12192000" cy="6858000"/>
  <p:notesSz cx="6669088" cy="9926638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53DD2"/>
    <a:srgbClr val="FFCCCC"/>
    <a:srgbClr val="F3703A"/>
    <a:srgbClr val="E68637"/>
    <a:srgbClr val="00ACB6"/>
    <a:srgbClr val="113F6F"/>
    <a:srgbClr val="013D61"/>
    <a:srgbClr val="515083"/>
    <a:srgbClr val="2F305C"/>
    <a:srgbClr val="3C479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39" autoAdjust="0"/>
  </p:normalViewPr>
  <p:slideViewPr>
    <p:cSldViewPr snapToGrid="0">
      <p:cViewPr varScale="1">
        <p:scale>
          <a:sx n="116" d="100"/>
          <a:sy n="116" d="100"/>
        </p:scale>
        <p:origin x="-32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xmlns="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pPr rtl="0"/>
              <a:t>08/05/2025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08/05/2025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xmlns="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xmlns="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xmlns="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xmlns="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xmlns="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xmlns="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xmlns="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xmlns="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5D945A0D-0BC2-5D67-1B64-3021BAD7B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938" y="0"/>
            <a:ext cx="5018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xmlns="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xmlns="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xmlns="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xmlns="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DFAB8DF2-5E8E-AAC9-5CFB-04F9609C1AF6}"/>
              </a:ext>
            </a:extLst>
          </p:cNvPr>
          <p:cNvSpPr/>
          <p:nvPr userDrawn="1"/>
        </p:nvSpPr>
        <p:spPr>
          <a:xfrm rot="16200000">
            <a:off x="6073140" y="60104"/>
            <a:ext cx="45719" cy="1219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90775C3D-C100-72AE-04FB-C04AC0D7DE43}"/>
              </a:ext>
            </a:extLst>
          </p:cNvPr>
          <p:cNvSpPr/>
          <p:nvPr userDrawn="1"/>
        </p:nvSpPr>
        <p:spPr>
          <a:xfrm>
            <a:off x="0" y="6174807"/>
            <a:ext cx="12192000" cy="683193"/>
          </a:xfrm>
          <a:prstGeom prst="rect">
            <a:avLst/>
          </a:prstGeom>
          <a:solidFill>
            <a:srgbClr val="113F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xmlns="" id="{AF082EE3-41AA-4817-A1CC-C33DDB8F675F}"/>
              </a:ext>
            </a:extLst>
          </p:cNvPr>
          <p:cNvSpPr/>
          <p:nvPr userDrawn="1"/>
        </p:nvSpPr>
        <p:spPr>
          <a:xfrm>
            <a:off x="4434494" y="-124691"/>
            <a:ext cx="2857500" cy="629949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B5E029AD-6703-A540-841D-BE7462E7B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74807"/>
            <a:ext cx="3707476" cy="683193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D1867750-EA89-EFEA-40CB-4FA8E18FEF5A}"/>
              </a:ext>
            </a:extLst>
          </p:cNvPr>
          <p:cNvSpPr/>
          <p:nvPr userDrawn="1"/>
        </p:nvSpPr>
        <p:spPr>
          <a:xfrm rot="16200000">
            <a:off x="6073140" y="76728"/>
            <a:ext cx="45719" cy="12191999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xmlns="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pPr rtl="0"/>
              <a:t>08/05/2025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OBESITA’, ORMONI  FEMMINILI  e NUTRIZIONE </a:t>
            </a:r>
            <a:endParaRPr lang="it-IT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pPr algn="ctr"/>
            <a:r>
              <a:rPr lang="it-IT" sz="6200" b="1" dirty="0" smtClean="0">
                <a:solidFill>
                  <a:srgbClr val="00ACB6"/>
                </a:solidFill>
              </a:rPr>
              <a:t>FRANCESCA  ANZOLIN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</a:pPr>
            <a:r>
              <a:rPr lang="it-IT" sz="2800" b="1" dirty="0" smtClean="0">
                <a:solidFill>
                  <a:srgbClr val="00ACB6"/>
                </a:solidFill>
              </a:rPr>
              <a:t>Medico specialista in scienza dell’alimentazione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</a:pPr>
            <a:r>
              <a:rPr lang="it-IT" sz="2800" b="1" dirty="0" smtClean="0">
                <a:solidFill>
                  <a:srgbClr val="00ACB6"/>
                </a:solidFill>
              </a:rPr>
              <a:t>UOSD NUTRIZIONE CLINICA </a:t>
            </a:r>
            <a:r>
              <a:rPr lang="it-IT" sz="2800" b="1" dirty="0" err="1" smtClean="0">
                <a:solidFill>
                  <a:srgbClr val="00ACB6"/>
                </a:solidFill>
              </a:rPr>
              <a:t>AUsl</a:t>
            </a:r>
            <a:r>
              <a:rPr lang="it-IT" sz="2800" b="1" dirty="0" smtClean="0">
                <a:solidFill>
                  <a:srgbClr val="00ACB6"/>
                </a:solidFill>
              </a:rPr>
              <a:t> BOLOGNA</a:t>
            </a:r>
          </a:p>
          <a:p>
            <a:pPr algn="ctr">
              <a:lnSpc>
                <a:spcPct val="120000"/>
              </a:lnSpc>
              <a:spcBef>
                <a:spcPts val="200"/>
              </a:spcBef>
            </a:pPr>
            <a:r>
              <a:rPr lang="it-IT" sz="2800" b="1" dirty="0" smtClean="0">
                <a:solidFill>
                  <a:srgbClr val="00ACB6"/>
                </a:solidFill>
              </a:rPr>
              <a:t>CENTRO  INTERAZIENDALE </a:t>
            </a:r>
            <a:r>
              <a:rPr lang="it-IT" sz="2800" b="1" dirty="0" err="1" smtClean="0">
                <a:solidFill>
                  <a:srgbClr val="00ACB6"/>
                </a:solidFill>
              </a:rPr>
              <a:t>DI</a:t>
            </a:r>
            <a:r>
              <a:rPr lang="it-IT" sz="2800" b="1" dirty="0" smtClean="0">
                <a:solidFill>
                  <a:srgbClr val="00ACB6"/>
                </a:solidFill>
              </a:rPr>
              <a:t>  CHIRURGIA DELL’OBESITA’  E METABOLICA </a:t>
            </a:r>
            <a:r>
              <a:rPr lang="it-IT" sz="2800" b="1" dirty="0" err="1" smtClean="0">
                <a:solidFill>
                  <a:srgbClr val="00ACB6"/>
                </a:solidFill>
              </a:rPr>
              <a:t>bologna-bentivoglio</a:t>
            </a:r>
            <a:endParaRPr lang="it-IT" sz="2800" b="1" dirty="0">
              <a:solidFill>
                <a:srgbClr val="00AC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12192000" cy="411892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CONCLUSIONI  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084173" y="947351"/>
            <a:ext cx="87156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L’ obesità  nella donna presenta delle specifiche caratteristiche per: </a:t>
            </a:r>
          </a:p>
          <a:p>
            <a:endParaRPr lang="it-IT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dirty="0" smtClean="0">
                <a:solidFill>
                  <a:srgbClr val="002060"/>
                </a:solidFill>
              </a:rPr>
              <a:t>Fenotipo,  entità  e distribuzione dell’adiposità </a:t>
            </a:r>
          </a:p>
          <a:p>
            <a:pPr>
              <a:buFont typeface="Wingdings" pitchFamily="2" charset="2"/>
              <a:buChar char="ü"/>
            </a:pPr>
            <a:r>
              <a:rPr lang="it-IT" dirty="0" err="1" smtClean="0">
                <a:solidFill>
                  <a:srgbClr val="002060"/>
                </a:solidFill>
              </a:rPr>
              <a:t>Neuroadattamento</a:t>
            </a:r>
            <a:r>
              <a:rPr lang="it-IT" dirty="0" smtClean="0">
                <a:solidFill>
                  <a:srgbClr val="002060"/>
                </a:solidFill>
              </a:rPr>
              <a:t>  al consumo  di  cibi  appetibili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>
                <a:solidFill>
                  <a:srgbClr val="002060"/>
                </a:solidFill>
              </a:rPr>
              <a:t>Relazione tra cibo  e vulnerabilità  psicologica </a:t>
            </a:r>
          </a:p>
          <a:p>
            <a:endParaRPr lang="it-IT" dirty="0" smtClean="0">
              <a:solidFill>
                <a:srgbClr val="002060"/>
              </a:solidFill>
            </a:endParaRPr>
          </a:p>
          <a:p>
            <a:r>
              <a:rPr lang="it-IT" dirty="0" smtClean="0">
                <a:solidFill>
                  <a:srgbClr val="002060"/>
                </a:solidFill>
              </a:rPr>
              <a:t>E’ quindi   necessario ricercare   e sostenere   un approccio  “</a:t>
            </a:r>
            <a:r>
              <a:rPr lang="it-IT" dirty="0" err="1" smtClean="0">
                <a:solidFill>
                  <a:srgbClr val="002060"/>
                </a:solidFill>
              </a:rPr>
              <a:t>woman-specific</a:t>
            </a:r>
            <a:r>
              <a:rPr lang="it-IT" dirty="0" smtClean="0">
                <a:solidFill>
                  <a:srgbClr val="002060"/>
                </a:solidFill>
              </a:rPr>
              <a:t>” al  trattamento  dell’eccesso  di peso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 … </a:t>
            </a:r>
            <a:r>
              <a:rPr lang="it-IT" dirty="0" err="1" smtClean="0">
                <a:solidFill>
                  <a:srgbClr val="002060"/>
                </a:solidFill>
              </a:rPr>
              <a:t>però…</a:t>
            </a:r>
            <a:r>
              <a:rPr lang="it-IT" dirty="0" smtClean="0">
                <a:solidFill>
                  <a:srgbClr val="002060"/>
                </a:solidFill>
              </a:rPr>
              <a:t>.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ad oggi  nei  </a:t>
            </a:r>
            <a:r>
              <a:rPr lang="it-IT" dirty="0" err="1" smtClean="0">
                <a:solidFill>
                  <a:srgbClr val="002060"/>
                </a:solidFill>
              </a:rPr>
              <a:t>trials</a:t>
            </a:r>
            <a:r>
              <a:rPr lang="it-IT" dirty="0" smtClean="0">
                <a:solidFill>
                  <a:srgbClr val="002060"/>
                </a:solidFill>
              </a:rPr>
              <a:t> clinici  le donne sono  sottorappresentate  e spesso non viene effettuata una analisi  </a:t>
            </a:r>
            <a:r>
              <a:rPr lang="it-IT" dirty="0" err="1" smtClean="0">
                <a:solidFill>
                  <a:srgbClr val="002060"/>
                </a:solidFill>
              </a:rPr>
              <a:t>gender-specific</a:t>
            </a:r>
            <a:r>
              <a:rPr lang="it-IT" dirty="0" smtClean="0">
                <a:solidFill>
                  <a:srgbClr val="002060"/>
                </a:solidFill>
              </a:rPr>
              <a:t> dei  risultati;   ad oggi  il  ruolo dei  farmaci e della terapia chirurgica nel  trattamento  dell’obesità nella donna necessitano  di ulteriori  chiare e specifiche evidenze. </a:t>
            </a:r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xmlns="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ccia a destra 1"/>
          <p:cNvSpPr/>
          <p:nvPr/>
        </p:nvSpPr>
        <p:spPr>
          <a:xfrm>
            <a:off x="453082" y="2471351"/>
            <a:ext cx="3352800" cy="1243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4135395" y="2652583"/>
            <a:ext cx="7916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dirty="0" smtClean="0">
                <a:solidFill>
                  <a:srgbClr val="F53DD2"/>
                </a:solidFill>
              </a:rPr>
              <a:t>MEDICINA </a:t>
            </a:r>
            <a:r>
              <a:rPr lang="it-IT" sz="6000" b="1" dirty="0" err="1" smtClean="0">
                <a:solidFill>
                  <a:srgbClr val="F53DD2"/>
                </a:solidFill>
              </a:rPr>
              <a:t>DI</a:t>
            </a:r>
            <a:r>
              <a:rPr lang="it-IT" sz="6000" b="1" dirty="0" smtClean="0">
                <a:solidFill>
                  <a:srgbClr val="F53DD2"/>
                </a:solidFill>
              </a:rPr>
              <a:t>  GENERE</a:t>
            </a:r>
            <a:endParaRPr lang="it-IT" sz="6000" b="1" dirty="0">
              <a:solidFill>
                <a:srgbClr val="F53D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225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64116" cy="167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617" y="2015051"/>
            <a:ext cx="7832076" cy="4006807"/>
          </a:xfrm>
          <a:prstGeom prst="rect">
            <a:avLst/>
          </a:prstGeom>
          <a:noFill/>
          <a:ln w="9525">
            <a:solidFill>
              <a:srgbClr val="F3703A"/>
            </a:solidFill>
            <a:miter lim="800000"/>
            <a:headEnd/>
            <a:tailEnd/>
          </a:ln>
          <a:effectLst/>
        </p:spPr>
      </p:pic>
      <p:sp>
        <p:nvSpPr>
          <p:cNvPr id="4" name="Rettangolo 3"/>
          <p:cNvSpPr/>
          <p:nvPr/>
        </p:nvSpPr>
        <p:spPr>
          <a:xfrm>
            <a:off x="8007178" y="2817341"/>
            <a:ext cx="2685536" cy="222421"/>
          </a:xfrm>
          <a:prstGeom prst="rect">
            <a:avLst/>
          </a:prstGeom>
          <a:noFill/>
          <a:ln w="38100">
            <a:solidFill>
              <a:srgbClr val="E686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8089557" y="3542270"/>
            <a:ext cx="3426940" cy="593125"/>
          </a:xfrm>
          <a:prstGeom prst="rect">
            <a:avLst/>
          </a:prstGeom>
          <a:noFill/>
          <a:ln w="38100">
            <a:solidFill>
              <a:srgbClr val="F370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12259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7594" y="965116"/>
            <a:ext cx="7036812" cy="464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tangolo 3"/>
          <p:cNvSpPr/>
          <p:nvPr/>
        </p:nvSpPr>
        <p:spPr>
          <a:xfrm>
            <a:off x="0" y="0"/>
            <a:ext cx="12192000" cy="411892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COMPOSIZIONE CORPOREA   DONNA VS UOMO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806249" y="5857103"/>
            <a:ext cx="2042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A. </a:t>
            </a:r>
            <a:r>
              <a:rPr lang="it-IT" sz="12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Koceva</a:t>
            </a:r>
            <a:r>
              <a:rPr lang="it-IT" sz="1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2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et</a:t>
            </a:r>
            <a:r>
              <a:rPr lang="it-IT" sz="1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al</a:t>
            </a:r>
            <a:endParaRPr lang="it-IT" sz="12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3044"/>
            <a:ext cx="5988908" cy="152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>
            <a:off x="1136822" y="2215978"/>
            <a:ext cx="8452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it-IT" b="1" dirty="0" smtClean="0"/>
              <a:t>Estrogeni: </a:t>
            </a:r>
            <a:r>
              <a:rPr lang="it-IT" dirty="0" smtClean="0"/>
              <a:t> effetto  favorevole sulla sensibilità insulinica;  la  ridotta sensibilità insulinica dopo la menopausa migliora con </a:t>
            </a:r>
            <a:r>
              <a:rPr lang="it-IT" dirty="0" err="1" smtClean="0"/>
              <a:t>tx</a:t>
            </a:r>
            <a:r>
              <a:rPr lang="it-IT" dirty="0" smtClean="0"/>
              <a:t> estrogenica    </a:t>
            </a:r>
          </a:p>
          <a:p>
            <a:pPr>
              <a:buFontTx/>
              <a:buChar char="-"/>
            </a:pPr>
            <a:r>
              <a:rPr lang="it-IT" b="1" dirty="0" smtClean="0"/>
              <a:t>Androgeni </a:t>
            </a:r>
            <a:r>
              <a:rPr lang="it-IT" dirty="0" smtClean="0"/>
              <a:t>: l’aumento si  associa nelle donne ad </a:t>
            </a:r>
            <a:r>
              <a:rPr lang="it-IT" dirty="0" err="1" smtClean="0"/>
              <a:t>insulinoresistenza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Freccia in giù 4"/>
          <p:cNvSpPr/>
          <p:nvPr/>
        </p:nvSpPr>
        <p:spPr>
          <a:xfrm>
            <a:off x="4720281" y="3303373"/>
            <a:ext cx="922638" cy="14992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932670" y="4950941"/>
            <a:ext cx="474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Effetto  su peso e  composizione corporea </a:t>
            </a: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12192000" cy="411892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ORMONI  ED APPETITO  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837038" y="1252151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Nelle donne 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Estrogeni  </a:t>
            </a:r>
            <a:r>
              <a:rPr lang="it-IT" b="1" dirty="0" smtClean="0">
                <a:solidFill>
                  <a:srgbClr val="002060"/>
                </a:solidFill>
              </a:rPr>
              <a:t>riducono</a:t>
            </a:r>
            <a:r>
              <a:rPr lang="it-IT" dirty="0" smtClean="0">
                <a:solidFill>
                  <a:srgbClr val="002060"/>
                </a:solidFill>
              </a:rPr>
              <a:t>  appetito  e </a:t>
            </a:r>
            <a:r>
              <a:rPr lang="it-IT" dirty="0" err="1" smtClean="0">
                <a:solidFill>
                  <a:srgbClr val="002060"/>
                </a:solidFill>
              </a:rPr>
              <a:t>food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intake</a:t>
            </a:r>
            <a:r>
              <a:rPr lang="it-IT" sz="1200" dirty="0" smtClean="0">
                <a:solidFill>
                  <a:srgbClr val="002060"/>
                </a:solidFill>
              </a:rPr>
              <a:t> (circuiti  centrali  ipotalamici  e segnali periferici) 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Progesterone,  </a:t>
            </a:r>
            <a:r>
              <a:rPr lang="it-IT" sz="1400" dirty="0" smtClean="0">
                <a:solidFill>
                  <a:srgbClr val="002060"/>
                </a:solidFill>
              </a:rPr>
              <a:t>in presenza di  estrogeni  </a:t>
            </a:r>
            <a:r>
              <a:rPr lang="it-IT" dirty="0" smtClean="0">
                <a:solidFill>
                  <a:srgbClr val="002060"/>
                </a:solidFill>
              </a:rPr>
              <a:t>e testosterone </a:t>
            </a:r>
            <a:r>
              <a:rPr lang="it-IT" b="1" dirty="0" smtClean="0">
                <a:solidFill>
                  <a:srgbClr val="002060"/>
                </a:solidFill>
              </a:rPr>
              <a:t>aumentano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food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intake</a:t>
            </a:r>
            <a:r>
              <a:rPr lang="it-IT" dirty="0" smtClean="0">
                <a:solidFill>
                  <a:srgbClr val="002060"/>
                </a:solidFill>
              </a:rPr>
              <a:t>   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7" name="Freccia in giù 6"/>
          <p:cNvSpPr/>
          <p:nvPr/>
        </p:nvSpPr>
        <p:spPr>
          <a:xfrm>
            <a:off x="5296929" y="2250989"/>
            <a:ext cx="510746" cy="11780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939113" y="3542271"/>
            <a:ext cx="968861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2060"/>
                </a:solidFill>
              </a:rPr>
              <a:t>Variazione dell’</a:t>
            </a:r>
            <a:r>
              <a:rPr lang="it-IT" b="1" dirty="0" err="1" smtClean="0">
                <a:solidFill>
                  <a:srgbClr val="002060"/>
                </a:solidFill>
              </a:rPr>
              <a:t>intake</a:t>
            </a:r>
            <a:r>
              <a:rPr lang="it-IT" b="1" dirty="0" smtClean="0">
                <a:solidFill>
                  <a:srgbClr val="002060"/>
                </a:solidFill>
              </a:rPr>
              <a:t> e dell’apporto  calorico in relazione al  ciclo  mestruale</a:t>
            </a:r>
          </a:p>
          <a:p>
            <a:pPr algn="ctr"/>
            <a:endParaRPr lang="it-IT" b="1" dirty="0" smtClean="0">
              <a:solidFill>
                <a:srgbClr val="002060"/>
              </a:solidFill>
            </a:endParaRPr>
          </a:p>
          <a:p>
            <a:pPr algn="ctr"/>
            <a:r>
              <a:rPr lang="it-IT" sz="1600" dirty="0" smtClean="0">
                <a:solidFill>
                  <a:srgbClr val="002060"/>
                </a:solidFill>
              </a:rPr>
              <a:t>La fase luteinica è  associata a </a:t>
            </a:r>
            <a:r>
              <a:rPr lang="it-IT" sz="1600" dirty="0" err="1" smtClean="0">
                <a:solidFill>
                  <a:srgbClr val="002060"/>
                </a:solidFill>
              </a:rPr>
              <a:t>craving</a:t>
            </a:r>
            <a:r>
              <a:rPr lang="it-IT" sz="1600" dirty="0" smtClean="0">
                <a:solidFill>
                  <a:srgbClr val="002060"/>
                </a:solidFill>
              </a:rPr>
              <a:t> per i  carboidrati  e cibi  dolci  per attivazione del sistema </a:t>
            </a:r>
            <a:r>
              <a:rPr lang="it-IT" sz="1600" dirty="0" err="1" smtClean="0">
                <a:solidFill>
                  <a:srgbClr val="002060"/>
                </a:solidFill>
              </a:rPr>
              <a:t>endocannabinoide</a:t>
            </a:r>
            <a:r>
              <a:rPr lang="it-IT" sz="1600" dirty="0" smtClean="0">
                <a:solidFill>
                  <a:srgbClr val="002060"/>
                </a:solidFill>
              </a:rPr>
              <a:t> </a:t>
            </a:r>
          </a:p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951308" y="5824152"/>
            <a:ext cx="2042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G.Muscogiuri</a:t>
            </a:r>
            <a:r>
              <a:rPr lang="it-IT" sz="1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</a:t>
            </a:r>
            <a:r>
              <a:rPr lang="it-IT" sz="12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et</a:t>
            </a:r>
            <a:r>
              <a:rPr lang="it-IT" sz="1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al</a:t>
            </a:r>
            <a:endParaRPr lang="it-IT" sz="12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111" y="941817"/>
            <a:ext cx="9223445" cy="440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tangolo 3"/>
          <p:cNvSpPr/>
          <p:nvPr/>
        </p:nvSpPr>
        <p:spPr>
          <a:xfrm>
            <a:off x="0" y="0"/>
            <a:ext cx="12192000" cy="411892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ORMONI  ED APPETITO  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806249" y="5857103"/>
            <a:ext cx="2042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A. </a:t>
            </a:r>
            <a:r>
              <a:rPr lang="it-IT" sz="12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Koceva</a:t>
            </a:r>
            <a:r>
              <a:rPr lang="it-IT" sz="1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2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et</a:t>
            </a:r>
            <a:r>
              <a:rPr lang="it-IT" sz="1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al</a:t>
            </a:r>
            <a:endParaRPr lang="it-IT" sz="12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971" y="903876"/>
            <a:ext cx="7131135" cy="505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tangolo 2"/>
          <p:cNvSpPr/>
          <p:nvPr/>
        </p:nvSpPr>
        <p:spPr>
          <a:xfrm>
            <a:off x="3838832" y="5404022"/>
            <a:ext cx="2257168" cy="42836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6911546" y="5379308"/>
            <a:ext cx="2899719" cy="502508"/>
          </a:xfrm>
          <a:prstGeom prst="rect">
            <a:avLst/>
          </a:prstGeom>
          <a:noFill/>
          <a:ln w="38100">
            <a:solidFill>
              <a:srgbClr val="F53D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0"/>
            <a:ext cx="12192000" cy="411892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ORMONI  SESSUALI COMPOSIZIONE CORPOREA  E PREFERENZE ALIMENTARI  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56519" y="3229234"/>
            <a:ext cx="41106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2060"/>
                </a:solidFill>
              </a:rPr>
              <a:t>Tessuto  adiposo  sottocutaneo</a:t>
            </a:r>
            <a:r>
              <a:rPr lang="it-IT" sz="14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più  alta concentrazione di  recettori per estrogeni e  progesterone vs androgeni</a:t>
            </a:r>
          </a:p>
          <a:p>
            <a:r>
              <a:rPr lang="it-IT" sz="1400" b="1" dirty="0" smtClean="0">
                <a:solidFill>
                  <a:srgbClr val="002060"/>
                </a:solidFill>
              </a:rPr>
              <a:t>Tessuto  adiposo  viscerale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Alta concentrazione di androgeni</a:t>
            </a:r>
          </a:p>
          <a:p>
            <a:endParaRPr lang="it-IT" sz="1400" dirty="0" smtClean="0">
              <a:solidFill>
                <a:srgbClr val="002060"/>
              </a:solidFill>
            </a:endParaRPr>
          </a:p>
          <a:p>
            <a:r>
              <a:rPr lang="it-IT" sz="1200" dirty="0" smtClean="0">
                <a:solidFill>
                  <a:srgbClr val="002060"/>
                </a:solidFill>
              </a:rPr>
              <a:t>(</a:t>
            </a:r>
            <a:r>
              <a:rPr lang="it-IT" sz="1200" dirty="0" err="1" smtClean="0">
                <a:solidFill>
                  <a:srgbClr val="002060"/>
                </a:solidFill>
              </a:rPr>
              <a:t>ARs</a:t>
            </a:r>
            <a:r>
              <a:rPr lang="it-IT" sz="1200" dirty="0" smtClean="0">
                <a:solidFill>
                  <a:srgbClr val="002060"/>
                </a:solidFill>
              </a:rPr>
              <a:t> </a:t>
            </a:r>
            <a:r>
              <a:rPr lang="it-IT" sz="1200" dirty="0" err="1" smtClean="0">
                <a:solidFill>
                  <a:srgbClr val="002060"/>
                </a:solidFill>
              </a:rPr>
              <a:t>androgen</a:t>
            </a:r>
            <a:r>
              <a:rPr lang="it-IT" sz="1200" dirty="0" smtClean="0">
                <a:solidFill>
                  <a:srgbClr val="002060"/>
                </a:solidFill>
              </a:rPr>
              <a:t> </a:t>
            </a:r>
            <a:r>
              <a:rPr lang="it-IT" sz="1200" dirty="0" err="1" smtClean="0">
                <a:solidFill>
                  <a:srgbClr val="002060"/>
                </a:solidFill>
              </a:rPr>
              <a:t>receptors</a:t>
            </a:r>
            <a:r>
              <a:rPr lang="it-IT" sz="1200" dirty="0" smtClean="0">
                <a:solidFill>
                  <a:srgbClr val="002060"/>
                </a:solidFill>
              </a:rPr>
              <a:t>; </a:t>
            </a:r>
            <a:r>
              <a:rPr lang="it-IT" sz="1200" dirty="0" err="1" smtClean="0">
                <a:solidFill>
                  <a:srgbClr val="002060"/>
                </a:solidFill>
              </a:rPr>
              <a:t>ERs</a:t>
            </a:r>
            <a:r>
              <a:rPr lang="it-IT" sz="1200" dirty="0" smtClean="0">
                <a:solidFill>
                  <a:srgbClr val="002060"/>
                </a:solidFill>
              </a:rPr>
              <a:t> </a:t>
            </a:r>
            <a:r>
              <a:rPr lang="it-IT" sz="1200" dirty="0" err="1" smtClean="0">
                <a:solidFill>
                  <a:srgbClr val="002060"/>
                </a:solidFill>
              </a:rPr>
              <a:t>estrogen</a:t>
            </a:r>
            <a:r>
              <a:rPr lang="it-IT" sz="1200" dirty="0" smtClean="0">
                <a:solidFill>
                  <a:srgbClr val="002060"/>
                </a:solidFill>
              </a:rPr>
              <a:t> </a:t>
            </a:r>
            <a:r>
              <a:rPr lang="it-IT" sz="1200" dirty="0" err="1" smtClean="0">
                <a:solidFill>
                  <a:srgbClr val="002060"/>
                </a:solidFill>
              </a:rPr>
              <a:t>receptor</a:t>
            </a:r>
            <a:r>
              <a:rPr lang="it-IT" sz="1200" dirty="0" smtClean="0">
                <a:solidFill>
                  <a:srgbClr val="002060"/>
                </a:solidFill>
              </a:rPr>
              <a:t>,  </a:t>
            </a:r>
          </a:p>
          <a:p>
            <a:r>
              <a:rPr lang="it-IT" sz="1200" dirty="0" err="1" smtClean="0">
                <a:solidFill>
                  <a:srgbClr val="002060"/>
                </a:solidFill>
              </a:rPr>
              <a:t>PRs</a:t>
            </a:r>
            <a:r>
              <a:rPr lang="it-IT" sz="1200" dirty="0" smtClean="0">
                <a:solidFill>
                  <a:srgbClr val="002060"/>
                </a:solidFill>
              </a:rPr>
              <a:t> progesterone </a:t>
            </a:r>
            <a:r>
              <a:rPr lang="it-IT" sz="1200" dirty="0" err="1" smtClean="0">
                <a:solidFill>
                  <a:srgbClr val="002060"/>
                </a:solidFill>
              </a:rPr>
              <a:t>receptor</a:t>
            </a:r>
            <a:r>
              <a:rPr lang="it-IT" sz="1200" dirty="0" smtClean="0">
                <a:solidFill>
                  <a:srgbClr val="002060"/>
                </a:solidFill>
              </a:rPr>
              <a:t>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509687" y="3995351"/>
            <a:ext cx="3682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</a:rPr>
              <a:t>Le donne preferiscono  cibi  dolci  e ricchi in carboidrati,   gli uomini  preferiscono  cibi  ricchi in grassi </a:t>
            </a:r>
            <a:endParaRPr lang="it-IT" sz="1200" b="1" dirty="0">
              <a:solidFill>
                <a:srgbClr val="00206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9951308" y="5824152"/>
            <a:ext cx="2042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G.Muscogiuri</a:t>
            </a:r>
            <a:r>
              <a:rPr lang="it-IT" sz="1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</a:t>
            </a:r>
            <a:r>
              <a:rPr lang="it-IT" sz="12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et</a:t>
            </a:r>
            <a:r>
              <a:rPr lang="it-IT" sz="1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al</a:t>
            </a:r>
            <a:endParaRPr lang="it-IT" sz="12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12192000" cy="411892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“ </a:t>
            </a:r>
            <a:r>
              <a:rPr lang="it-IT" b="1" dirty="0" err="1" smtClean="0">
                <a:solidFill>
                  <a:srgbClr val="0070C0"/>
                </a:solidFill>
              </a:rPr>
              <a:t>Behavioural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Neuroadptative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Food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Intake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Preferences</a:t>
            </a:r>
            <a:r>
              <a:rPr lang="it-IT" b="1" dirty="0" smtClean="0">
                <a:solidFill>
                  <a:srgbClr val="0070C0"/>
                </a:solidFill>
              </a:rPr>
              <a:t> “ 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902940" y="980303"/>
            <a:ext cx="7620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Cibi appetibili - attivazione della via </a:t>
            </a:r>
            <a:r>
              <a:rPr lang="it-IT" dirty="0" err="1" smtClean="0">
                <a:solidFill>
                  <a:schemeClr val="accent2">
                    <a:lumMod val="50000"/>
                  </a:schemeClr>
                </a:solidFill>
              </a:rPr>
              <a:t>dopaminergica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2">
                    <a:lumMod val="50000"/>
                  </a:schemeClr>
                </a:solidFill>
              </a:rPr>
              <a:t>mesolimbica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 – gratificazione</a:t>
            </a:r>
          </a:p>
          <a:p>
            <a:endParaRPr lang="it-IT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Ripetuta attivazione -&gt; 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lang="it-IT" b="1" dirty="0" err="1" smtClean="0">
                <a:solidFill>
                  <a:schemeClr val="accent2">
                    <a:lumMod val="50000"/>
                  </a:schemeClr>
                </a:solidFill>
              </a:rPr>
              <a:t>neuroadattamento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” 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a livello  dei  circuiti inibitori  </a:t>
            </a:r>
            <a:r>
              <a:rPr lang="it-IT" dirty="0" err="1" smtClean="0">
                <a:solidFill>
                  <a:schemeClr val="accent2">
                    <a:lumMod val="50000"/>
                  </a:schemeClr>
                </a:solidFill>
              </a:rPr>
              <a:t>corticostriatali-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&gt; comportamenti  compulsivi,  minore controllo  dell’</a:t>
            </a:r>
            <a:r>
              <a:rPr lang="it-IT" dirty="0" err="1" smtClean="0">
                <a:solidFill>
                  <a:schemeClr val="accent2">
                    <a:lumMod val="50000"/>
                  </a:schemeClr>
                </a:solidFill>
              </a:rPr>
              <a:t>intake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  di  cibo</a:t>
            </a:r>
          </a:p>
          <a:p>
            <a:endParaRPr lang="it-IT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Maggiore </a:t>
            </a:r>
            <a:r>
              <a:rPr lang="it-IT" dirty="0" err="1" smtClean="0">
                <a:solidFill>
                  <a:schemeClr val="accent2">
                    <a:lumMod val="50000"/>
                  </a:schemeClr>
                </a:solidFill>
              </a:rPr>
              <a:t>suscettibiltà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  della donna rispetto  all’uomo al  </a:t>
            </a:r>
            <a:r>
              <a:rPr lang="it-IT" dirty="0" err="1" smtClean="0">
                <a:solidFill>
                  <a:schemeClr val="accent2">
                    <a:lumMod val="50000"/>
                  </a:schemeClr>
                </a:solidFill>
              </a:rPr>
              <a:t>neuroadattamento</a:t>
            </a:r>
            <a:endParaRPr lang="it-IT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it-IT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Maggiore esposizione a </a:t>
            </a:r>
            <a:r>
              <a:rPr lang="it-IT" dirty="0" err="1" smtClean="0">
                <a:solidFill>
                  <a:schemeClr val="accent2">
                    <a:lumMod val="50000"/>
                  </a:schemeClr>
                </a:solidFill>
              </a:rPr>
              <a:t>food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2">
                    <a:lumMod val="50000"/>
                  </a:schemeClr>
                </a:solidFill>
              </a:rPr>
              <a:t>craving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endParaRPr lang="it-IT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Studi  di </a:t>
            </a:r>
            <a:r>
              <a:rPr lang="it-IT" dirty="0" err="1" smtClean="0">
                <a:solidFill>
                  <a:schemeClr val="accent2">
                    <a:lumMod val="50000"/>
                  </a:schemeClr>
                </a:solidFill>
              </a:rPr>
              <a:t>neuroimaging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endParaRPr lang="it-IT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Differenza nella preferenza di  cibo  e nei comportamento  alimentari</a:t>
            </a:r>
          </a:p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8806249" y="5857103"/>
            <a:ext cx="2042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A. </a:t>
            </a:r>
            <a:r>
              <a:rPr lang="it-IT" sz="12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Koceva</a:t>
            </a:r>
            <a:r>
              <a:rPr lang="it-IT" sz="1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2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et</a:t>
            </a:r>
            <a:r>
              <a:rPr lang="it-IT" sz="1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al</a:t>
            </a:r>
            <a:endParaRPr lang="it-IT" sz="12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307</TotalTime>
  <Words>368</Words>
  <Application>Microsoft Office PowerPoint</Application>
  <PresentationFormat>Personalizzato</PresentationFormat>
  <Paragraphs>55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RetrospectVTI</vt:lpstr>
      <vt:lpstr>OBESITA’, ORMONI  FEMMINILI  e NUTRIZIONE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Grazie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f.anzolin</cp:lastModifiedBy>
  <cp:revision>62</cp:revision>
  <dcterms:created xsi:type="dcterms:W3CDTF">2022-02-27T17:36:31Z</dcterms:created>
  <dcterms:modified xsi:type="dcterms:W3CDTF">2025-05-08T17:06:03Z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